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914400" y="4182491"/>
            <a:ext cx="4640326" cy="2072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80816" y="6537959"/>
            <a:ext cx="80162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02004" y="920018"/>
            <a:ext cx="5997252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1" dirty="0" smtClean="0">
                <a:latin typeface="Times New Roman"/>
                <a:cs typeface="Times New Roman"/>
              </a:rPr>
              <a:t>Planes of looser atomic packing can better accommodate an atom that leaves the</a:t>
            </a:r>
            <a:endParaRPr sz="1400">
              <a:latin typeface="Times New Roman"/>
              <a:cs typeface="Times New Roman"/>
            </a:endParaRPr>
          </a:p>
          <a:p>
            <a:pPr marL="12700" marR="14334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ere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ss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faces</a:t>
            </a:r>
            <a:r>
              <a:rPr sz="1400" spc="27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 </a:t>
            </a:r>
            <a:r>
              <a:rPr sz="1400" spc="4" dirty="0" smtClean="0">
                <a:latin typeface="Times New Roman"/>
                <a:cs typeface="Times New Roman"/>
              </a:rPr>
              <a:t>pl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1967006"/>
            <a:ext cx="599679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2" dirty="0" smtClean="0">
                <a:latin typeface="Times New Roman"/>
                <a:cs typeface="Times New Roman"/>
              </a:rPr>
              <a:t>The shape of a growing crystal can be affected by the fact that different crystal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2273330"/>
            <a:ext cx="494914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9" dirty="0" smtClean="0">
                <a:latin typeface="Times New Roman"/>
                <a:cs typeface="Times New Roman"/>
              </a:rPr>
              <a:t>faces have different growth rates. Close-packed low-energy faces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77277" y="2273330"/>
            <a:ext cx="35883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tend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50700" y="2273330"/>
            <a:ext cx="646935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24065">
              <a:lnSpc>
                <a:spcPts val="1535"/>
              </a:lnSpc>
            </a:pPr>
            <a:r>
              <a:rPr sz="1400" spc="38" dirty="0" smtClean="0">
                <a:latin typeface="Times New Roman"/>
                <a:cs typeface="Times New Roman"/>
              </a:rPr>
              <a:t>to grow</a:t>
            </a:r>
            <a:endParaRPr sz="1400">
              <a:latin typeface="Times New Roman"/>
              <a:cs typeface="Times New Roman"/>
            </a:endParaRPr>
          </a:p>
          <a:p>
            <a:pPr marL="12700" marR="2985">
              <a:lnSpc>
                <a:spcPct val="95825"/>
              </a:lnSpc>
              <a:spcBef>
                <a:spcPts val="725"/>
              </a:spcBef>
            </a:pPr>
            <a:r>
              <a:rPr sz="1400" spc="-2" dirty="0" smtClean="0">
                <a:latin typeface="Times New Roman"/>
                <a:cs typeface="Times New Roman"/>
              </a:rPr>
              <a:t>growing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579654"/>
            <a:ext cx="904993" cy="51193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slower and,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40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crystallite.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0454" y="2579654"/>
            <a:ext cx="19925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 smtClean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4052" y="2579654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09359" y="2579654"/>
            <a:ext cx="49114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result,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3955" y="2579654"/>
            <a:ext cx="3590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4643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1695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5546" y="2579654"/>
            <a:ext cx="37737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ones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7274" y="2579654"/>
            <a:ext cx="318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9625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3655" y="2579654"/>
            <a:ext cx="53553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mostly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0689" y="2579654"/>
            <a:ext cx="56745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present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1067" y="2579654"/>
            <a:ext cx="19140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5393" y="2579654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6766" y="6545629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1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14400" y="914412"/>
            <a:ext cx="4065143" cy="1655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3234690"/>
            <a:ext cx="5943600" cy="1318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80816" y="4832604"/>
            <a:ext cx="801624" cy="1844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96766" y="4839892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736493"/>
            <a:ext cx="5996616" cy="112458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Total  rate  of  a  phase  transformation  induced  by  cooling  is  a  product  of  the</a:t>
            </a:r>
            <a:endParaRPr sz="1400">
              <a:latin typeface="Times New Roman"/>
              <a:cs typeface="Times New Roman"/>
            </a:endParaRPr>
          </a:p>
          <a:p>
            <a:pPr marL="12700" marR="9928">
              <a:lnSpc>
                <a:spcPts val="1609"/>
              </a:lnSpc>
              <a:spcBef>
                <a:spcPts val="737"/>
              </a:spcBef>
            </a:pP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ivi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rce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un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</a:t>
            </a:r>
            <a:endParaRPr sz="1400">
              <a:latin typeface="Times New Roman"/>
              <a:cs typeface="Times New Roman"/>
            </a:endParaRPr>
          </a:p>
          <a:p>
            <a:pPr marL="12700" marR="9928">
              <a:lnSpc>
                <a:spcPts val="1609"/>
              </a:lnSpc>
              <a:spcBef>
                <a:spcPts val="804"/>
              </a:spcBef>
            </a:pPr>
            <a:r>
              <a:rPr sz="1400" spc="36" dirty="0" smtClean="0">
                <a:latin typeface="Times New Roman"/>
                <a:cs typeface="Times New Roman"/>
              </a:rPr>
              <a:t>atomic rearrangement slows down with T decrease) and growth rate (diffusion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8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controlled - slows down with T decrease) Figure 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091710"/>
            <a:ext cx="5999985" cy="510031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b="1" spc="17" dirty="0" smtClean="0">
                <a:latin typeface="Times New Roman"/>
                <a:cs typeface="Times New Roman"/>
              </a:rPr>
              <a:t>At  high  T  (close  to  T</a:t>
            </a:r>
            <a:r>
              <a:rPr sz="1350" b="1" spc="17" baseline="-9662" dirty="0" smtClean="0">
                <a:latin typeface="Times New Roman"/>
                <a:cs typeface="Times New Roman"/>
              </a:rPr>
              <a:t>m</a:t>
            </a:r>
            <a:r>
              <a:rPr sz="1400" b="1" spc="17" dirty="0" smtClean="0">
                <a:latin typeface="Times New Roman"/>
                <a:cs typeface="Times New Roman"/>
              </a:rPr>
              <a:t>):  </a:t>
            </a:r>
            <a:r>
              <a:rPr sz="1400" spc="17" dirty="0" smtClean="0">
                <a:latin typeface="Times New Roman"/>
                <a:cs typeface="Times New Roman"/>
              </a:rPr>
              <a:t>low  nucleation  and  high  growth  rates  →  coarse</a:t>
            </a:r>
            <a:endParaRPr sz="1400">
              <a:latin typeface="Times New Roman"/>
              <a:cs typeface="Times New Roman"/>
            </a:endParaRPr>
          </a:p>
          <a:p>
            <a:pPr marL="12700" marR="28757">
              <a:lnSpc>
                <a:spcPct val="95825"/>
              </a:lnSpc>
              <a:spcBef>
                <a:spcPts val="6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microstructure with large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830850"/>
            <a:ext cx="5998331" cy="5118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30" dirty="0" smtClean="0">
                <a:latin typeface="Times New Roman"/>
                <a:cs typeface="Times New Roman"/>
              </a:rPr>
              <a:t>At low T (strong undercooling): </a:t>
            </a:r>
            <a:r>
              <a:rPr sz="1400" spc="30" dirty="0" smtClean="0">
                <a:latin typeface="Times New Roman"/>
                <a:cs typeface="Times New Roman"/>
              </a:rPr>
              <a:t>high nucleation and low growth rates → fine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structure with small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2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971675" y="914400"/>
            <a:ext cx="3825240" cy="2509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66516" y="3707892"/>
            <a:ext cx="1034796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60191" y="3714926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3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587879" y="4055491"/>
            <a:ext cx="2596261" cy="2530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66516" y="6868668"/>
            <a:ext cx="1034796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2004" y="923066"/>
            <a:ext cx="309018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Grains Structure of Ingots and Castings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354358"/>
            <a:ext cx="5989025" cy="14290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037" algn="just">
              <a:lnSpc>
                <a:spcPts val="1535"/>
              </a:lnSpc>
            </a:pPr>
            <a:r>
              <a:rPr sz="1400" spc="17" dirty="0" smtClean="0">
                <a:latin typeface="Times New Roman"/>
                <a:cs typeface="Times New Roman"/>
              </a:rPr>
              <a:t>Most  engineering  alloys  begin  by  casting  process</a:t>
            </a:r>
            <a:r>
              <a:rPr sz="1400" i="1" spc="17" dirty="0" smtClean="0">
                <a:latin typeface="Times New Roman"/>
                <a:cs typeface="Times New Roman"/>
              </a:rPr>
              <a:t>.  </a:t>
            </a:r>
            <a:r>
              <a:rPr sz="1400" spc="17" dirty="0" smtClean="0">
                <a:latin typeface="Times New Roman"/>
                <a:cs typeface="Times New Roman"/>
              </a:rPr>
              <a:t>If  the  as-cast  pieces  are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itt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ds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ng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ey are ca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i="1" spc="-9" dirty="0" smtClean="0">
                <a:latin typeface="Times New Roman"/>
                <a:cs typeface="Times New Roman"/>
              </a:rPr>
              <a:t>c</a:t>
            </a:r>
            <a:r>
              <a:rPr sz="1400" i="1" spc="4" dirty="0" smtClean="0">
                <a:latin typeface="Times New Roman"/>
                <a:cs typeface="Times New Roman"/>
              </a:rPr>
              <a:t>a</a:t>
            </a:r>
            <a:r>
              <a:rPr sz="1400" i="1" spc="-4" dirty="0" smtClean="0">
                <a:latin typeface="Times New Roman"/>
                <a:cs typeface="Times New Roman"/>
              </a:rPr>
              <a:t>s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400" i="1" spc="-4" dirty="0" smtClean="0">
                <a:latin typeface="Times New Roman"/>
                <a:cs typeface="Times New Roman"/>
              </a:rPr>
              <a:t>in</a:t>
            </a:r>
            <a:r>
              <a:rPr sz="1400" i="1" spc="4" dirty="0" smtClean="0">
                <a:latin typeface="Times New Roman"/>
                <a:cs typeface="Times New Roman"/>
              </a:rPr>
              <a:t>gs</a:t>
            </a:r>
            <a:r>
              <a:rPr sz="1400" i="1" spc="0" dirty="0" smtClean="0">
                <a:latin typeface="Times New Roman"/>
                <a:cs typeface="Times New Roman"/>
              </a:rPr>
              <a:t>.</a:t>
            </a:r>
            <a:r>
              <a:rPr sz="1400" i="1" spc="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If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4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ng</a:t>
            </a:r>
            <a:r>
              <a:rPr sz="1400" spc="0" dirty="0" smtClean="0">
                <a:latin typeface="Times New Roman"/>
                <a:cs typeface="Times New Roman"/>
              </a:rPr>
              <a:t>, e</a:t>
            </a:r>
            <a:r>
              <a:rPr sz="1400" spc="-4" dirty="0" smtClean="0">
                <a:latin typeface="Times New Roman"/>
                <a:cs typeface="Times New Roman"/>
              </a:rPr>
              <a:t>x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us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pi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ces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i="1" spc="-4" dirty="0" smtClean="0">
                <a:latin typeface="Times New Roman"/>
                <a:cs typeface="Times New Roman"/>
              </a:rPr>
              <a:t>i</a:t>
            </a:r>
            <a:r>
              <a:rPr sz="1400" i="1" spc="4" dirty="0" smtClean="0">
                <a:latin typeface="Times New Roman"/>
                <a:cs typeface="Times New Roman"/>
              </a:rPr>
              <a:t>n</a:t>
            </a:r>
            <a:r>
              <a:rPr sz="1400" i="1" spc="-4" dirty="0" smtClean="0">
                <a:latin typeface="Times New Roman"/>
                <a:cs typeface="Times New Roman"/>
              </a:rPr>
              <a:t>go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400" i="1" spc="9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it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ca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ip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3014375"/>
            <a:ext cx="599301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4" dirty="0" smtClean="0">
                <a:latin typeface="Times New Roman"/>
                <a:cs typeface="Times New Roman"/>
              </a:rPr>
              <a:t>Generally speaking three different zones can be distinguished in solidified alloy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320699"/>
            <a:ext cx="5522553" cy="5115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6" dirty="0" smtClean="0">
                <a:latin typeface="Times New Roman"/>
                <a:cs typeface="Times New Roman"/>
              </a:rPr>
              <a:t>ingots  (Figure 11). These  zones  are (i) </a:t>
            </a:r>
            <a:r>
              <a:rPr sz="1400" b="1" i="1" spc="26" dirty="0" smtClean="0">
                <a:latin typeface="Times New Roman"/>
                <a:cs typeface="Times New Roman"/>
              </a:rPr>
              <a:t>chill  zone </a:t>
            </a:r>
            <a:r>
              <a:rPr sz="1400" spc="26" dirty="0" smtClean="0">
                <a:latin typeface="Times New Roman"/>
                <a:cs typeface="Times New Roman"/>
              </a:rPr>
              <a:t>of equiaxed  crystals,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7"/>
              </a:spcBef>
            </a:pPr>
            <a:r>
              <a:rPr sz="1400" b="1" i="1" spc="-1" dirty="0" smtClean="0">
                <a:latin typeface="Times New Roman"/>
                <a:cs typeface="Times New Roman"/>
              </a:rPr>
              <a:t>columnar zone </a:t>
            </a:r>
            <a:r>
              <a:rPr sz="1400" spc="-1" dirty="0" smtClean="0">
                <a:latin typeface="Times New Roman"/>
                <a:cs typeface="Times New Roman"/>
              </a:rPr>
              <a:t>of elongated grains, and (iii) a central </a:t>
            </a:r>
            <a:r>
              <a:rPr sz="1400" b="1" i="1" spc="-1" dirty="0" smtClean="0">
                <a:latin typeface="Times New Roman"/>
                <a:cs typeface="Times New Roman"/>
              </a:rPr>
              <a:t>equiaxed zone</a:t>
            </a:r>
            <a:r>
              <a:rPr sz="1400" i="1" spc="-1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0318" y="3320699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6294" y="3320699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0191" y="6876337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343170"/>
            <a:ext cx="91569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Chill Zone: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772938"/>
            <a:ext cx="544792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1" dirty="0" smtClean="0">
                <a:latin typeface="Times New Roman"/>
                <a:cs typeface="Times New Roman"/>
              </a:rPr>
              <a:t>During pouring the liquid in contact with the cold mould wall is rapidly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2606" y="7772938"/>
            <a:ext cx="52662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cooled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080786"/>
            <a:ext cx="5996176" cy="8166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8" dirty="0" smtClean="0">
                <a:latin typeface="Times New Roman"/>
                <a:cs typeface="Times New Roman"/>
              </a:rPr>
              <a:t>below the liquidus temperature. Many solid nuclei then form on the mould wall</a:t>
            </a:r>
            <a:endParaRPr sz="1400" dirty="0">
              <a:latin typeface="Times New Roman"/>
              <a:cs typeface="Times New Roman"/>
            </a:endParaRPr>
          </a:p>
          <a:p>
            <a:pPr marL="12700" marR="8712">
              <a:lnSpc>
                <a:spcPts val="2410"/>
              </a:lnSpc>
              <a:spcBef>
                <a:spcPts val="223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(F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12)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oul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p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os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t</a:t>
            </a:r>
            <a:r>
              <a:rPr sz="1400" spc="9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-4" dirty="0" smtClean="0">
                <a:latin typeface="Times New Roman"/>
                <a:cs typeface="Times New Roman"/>
              </a:rPr>
              <a:t>so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ak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ay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-4" dirty="0" smtClean="0">
                <a:latin typeface="Times New Roman"/>
                <a:cs typeface="Times New Roman"/>
              </a:rPr>
              <a:t> 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under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4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2400300" y="4414901"/>
            <a:ext cx="2969895" cy="2593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66516" y="7289292"/>
            <a:ext cx="1034796" cy="182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920018"/>
            <a:ext cx="5989188" cy="327037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539" algn="just">
              <a:lnSpc>
                <a:spcPts val="1535"/>
              </a:lnSpc>
            </a:pPr>
            <a:r>
              <a:rPr sz="1400" spc="13" dirty="0" smtClean="0">
                <a:latin typeface="Times New Roman"/>
                <a:cs typeface="Times New Roman"/>
              </a:rPr>
              <a:t>influence of the turbulent melt. If the pouring temperature is low the whole of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liquid will be rapidly cooled below the liquidus temperature and the crystals swept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hi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-4" dirty="0" smtClean="0">
                <a:latin typeface="Times New Roman"/>
                <a:cs typeface="Times New Roman"/>
              </a:rPr>
              <a:t>k</a:t>
            </a:r>
            <a:r>
              <a:rPr sz="1400" spc="4" dirty="0" smtClean="0">
                <a:latin typeface="Times New Roman"/>
                <a:cs typeface="Times New Roman"/>
              </a:rPr>
              <a:t>no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n  as  </a:t>
            </a:r>
            <a:r>
              <a:rPr sz="1400" spc="-9" dirty="0" smtClean="0">
                <a:latin typeface="Times New Roman"/>
                <a:cs typeface="Times New Roman"/>
              </a:rPr>
              <a:t>‘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39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’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nucleation since the liquid is immediately filled with a myriad of crystals.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3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x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go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re,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.e.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1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22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z</a:t>
            </a:r>
            <a:r>
              <a:rPr sz="1400" spc="4" dirty="0" smtClean="0">
                <a:latin typeface="Times New Roman"/>
                <a:cs typeface="Times New Roman"/>
              </a:rPr>
              <a:t>on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39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also can be done by adding seeds or inoculants which are a solid small particles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added to molten metal in the mold. If the pouring temperature is high, on the other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hand,  the  liquid  in  the  centre  of  the  ingot  will  remain  above  the  liquidus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temperature for a long time and consequently the majority of crystals soon remelt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0" dirty="0" smtClean="0">
                <a:latin typeface="Times New Roman"/>
                <a:cs typeface="Times New Roman"/>
              </a:rPr>
              <a:t>after breaking away from the mould wall. Only those crystals remaining close to</a:t>
            </a:r>
            <a:endParaRPr sz="1400">
              <a:latin typeface="Times New Roman"/>
              <a:cs typeface="Times New Roman"/>
            </a:endParaRPr>
          </a:p>
          <a:p>
            <a:pPr marL="12700" marR="2294054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the wall will be able to grow to form the chill zone.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0191" y="7295437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762270"/>
            <a:ext cx="126143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Columnar Zone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193816"/>
            <a:ext cx="5996426" cy="8163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Very soon after pouring the temperature gradient at the mould walls decreases and</a:t>
            </a:r>
            <a:endParaRPr sz="1400">
              <a:latin typeface="Times New Roman"/>
              <a:cs typeface="Times New Roman"/>
            </a:endParaRPr>
          </a:p>
          <a:p>
            <a:pPr marL="12700" marR="8304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il</a:t>
            </a:r>
            <a:r>
              <a:rPr sz="1400" spc="0" dirty="0" smtClean="0">
                <a:latin typeface="Times New Roman"/>
                <a:cs typeface="Times New Roman"/>
              </a:rPr>
              <a:t>l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z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 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nd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ti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2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ll</a:t>
            </a:r>
            <a:r>
              <a:rPr sz="1400" spc="4" dirty="0" smtClean="0">
                <a:latin typeface="Times New Roman"/>
                <a:cs typeface="Times New Roman"/>
              </a:rPr>
              <a:t>og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ph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0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e.g.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&lt;</a:t>
            </a:r>
            <a:r>
              <a:rPr sz="1400" spc="-4" dirty="0" smtClean="0">
                <a:latin typeface="Times New Roman"/>
                <a:cs typeface="Times New Roman"/>
              </a:rPr>
              <a:t>1</a:t>
            </a:r>
            <a:r>
              <a:rPr sz="1400" spc="4" dirty="0" smtClean="0">
                <a:latin typeface="Times New Roman"/>
                <a:cs typeface="Times New Roman"/>
              </a:rPr>
              <a:t>0</a:t>
            </a:r>
            <a:r>
              <a:rPr sz="1400" spc="-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&gt;</a:t>
            </a:r>
            <a:r>
              <a:rPr sz="1400" spc="2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Tho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&lt;</a:t>
            </a:r>
            <a:r>
              <a:rPr sz="1400" spc="-4" dirty="0" smtClean="0">
                <a:latin typeface="Times New Roman"/>
                <a:cs typeface="Times New Roman"/>
              </a:rPr>
              <a:t>10</a:t>
            </a:r>
            <a:r>
              <a:rPr sz="1400" spc="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5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14400" y="3188207"/>
            <a:ext cx="5942076" cy="2524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0148" y="6001512"/>
            <a:ext cx="832103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920018"/>
            <a:ext cx="5988138" cy="20435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519" algn="just">
              <a:lnSpc>
                <a:spcPts val="1535"/>
              </a:lnSpc>
            </a:pPr>
            <a:r>
              <a:rPr sz="1400" spc="12" dirty="0" smtClean="0">
                <a:latin typeface="Times New Roman"/>
                <a:cs typeface="Times New Roman"/>
              </a:rPr>
              <a:t>direction close to the direction of heat flow, i.e. perpendicular to the mould walls,</a:t>
            </a:r>
            <a:endParaRPr sz="1400">
              <a:latin typeface="Times New Roman"/>
              <a:cs typeface="Times New Roman"/>
            </a:endParaRPr>
          </a:p>
          <a:p>
            <a:pPr marL="12700" marR="3795" algn="just">
              <a:lnSpc>
                <a:spcPct val="95825"/>
              </a:lnSpc>
              <a:spcBef>
                <a:spcPts val="725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grow fastest and are able to outgrow less favourably oriented neighbours (Figure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2"/>
              </a:spcBef>
            </a:pPr>
            <a:r>
              <a:rPr sz="1400" spc="1" dirty="0" smtClean="0">
                <a:latin typeface="Times New Roman"/>
                <a:cs typeface="Times New Roman"/>
              </a:rPr>
              <a:t>13). This leads to the formation of the columnar grains all with &lt;100&gt; almost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 smtClean="0">
                <a:latin typeface="Times New Roman"/>
                <a:cs typeface="Times New Roman"/>
              </a:rPr>
              <a:t>parallel to the column axis. Note that each columnar crystal may contain primary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dendrite arms (if it is an alloy). As the diameter of these grains increases additional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primary dendrite arms appear by a mechanism in which some tertiary arms grow</a:t>
            </a:r>
            <a:endParaRPr sz="1400">
              <a:latin typeface="Times New Roman"/>
              <a:cs typeface="Times New Roman"/>
            </a:endParaRPr>
          </a:p>
          <a:p>
            <a:pPr marL="12700" marR="2476576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ahead of their neighbours as shown in the figure.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9523" y="6008800"/>
            <a:ext cx="66852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476014"/>
            <a:ext cx="120223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Equiaxed Zone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905782"/>
            <a:ext cx="5988832" cy="204495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583" algn="just">
              <a:lnSpc>
                <a:spcPts val="1535"/>
              </a:lnSpc>
            </a:pPr>
            <a:r>
              <a:rPr sz="1400" spc="15" dirty="0" smtClean="0">
                <a:latin typeface="Times New Roman"/>
                <a:cs typeface="Times New Roman"/>
              </a:rPr>
              <a:t>The equiaxed zone consists of equiaxed grains randomly oriented in the centre of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the ingot. An important origin of these grains is thought to be melted-off dendrite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8" dirty="0" smtClean="0">
                <a:latin typeface="Times New Roman"/>
                <a:cs typeface="Times New Roman"/>
              </a:rPr>
              <a:t>side-arms. It can be seen that the side arms are narrowest at their roots. Therefore,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if the temperature around the dendrite increases after it has formed, it will begin 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melt and may become detached from the main stem. Provided the temperature falls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7" dirty="0" smtClean="0">
                <a:latin typeface="Times New Roman"/>
                <a:cs typeface="Times New Roman"/>
              </a:rPr>
              <a:t>again before the arm completely disappears it can then act as a ‘seed’ for a new</a:t>
            </a:r>
            <a:endParaRPr sz="1400">
              <a:latin typeface="Times New Roman"/>
              <a:cs typeface="Times New Roman"/>
            </a:endParaRPr>
          </a:p>
          <a:p>
            <a:pPr marL="12700" marR="10090" algn="just">
              <a:lnSpc>
                <a:spcPct val="95825"/>
              </a:lnSpc>
              <a:spcBef>
                <a:spcPts val="829"/>
              </a:spcBef>
            </a:pPr>
            <a:r>
              <a:rPr sz="1400" spc="36" dirty="0" smtClean="0">
                <a:latin typeface="Times New Roman"/>
                <a:cs typeface="Times New Roman"/>
              </a:rPr>
              <a:t>dendrite. An effective source of suitable temperature pulses is provided by 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6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2004" y="920018"/>
            <a:ext cx="5989446" cy="14305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184" algn="just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turbulent  convection  currents  in  the  liquid  brought  about  by  the  temperature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differences across the remaining melt. Convection currents also provide a means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carrying the melted-off arms away to where they can develop uninhibited into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8" dirty="0" smtClean="0">
                <a:latin typeface="Times New Roman"/>
                <a:cs typeface="Times New Roman"/>
              </a:rPr>
              <a:t>equiaxed  dendrites.  If  convection  is  reduced,  fewer  seed  crystals  are  created</a:t>
            </a:r>
            <a:endParaRPr sz="1400">
              <a:latin typeface="Times New Roman"/>
              <a:cs typeface="Times New Roman"/>
            </a:endParaRPr>
          </a:p>
          <a:p>
            <a:pPr marL="12700" marR="236627" algn="just">
              <a:lnSpc>
                <a:spcPct val="95825"/>
              </a:lnSpc>
              <a:spcBef>
                <a:spcPts val="82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causing a larger final grain size and a greater preponderance of columnar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017423"/>
            <a:ext cx="140104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Shrinkage Effects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448715"/>
            <a:ext cx="5987279" cy="296392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237" algn="just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Most metals shrink on solidification and this has important consequences for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42" dirty="0" smtClean="0">
                <a:latin typeface="Times New Roman"/>
                <a:cs typeface="Times New Roman"/>
              </a:rPr>
              <a:t>final ingot structure. In  pure metals, and also in narrow freezing range alloys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(where the mushy zone is also narrow); as the outer shell of solid thickens the level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of the remaining liquid continually decreases until finally when solidification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complete the ingot contains a deep central cavity or </a:t>
            </a:r>
            <a:r>
              <a:rPr sz="1400" i="1" spc="1" dirty="0" smtClean="0">
                <a:latin typeface="Times New Roman"/>
                <a:cs typeface="Times New Roman"/>
              </a:rPr>
              <a:t>pipe. </a:t>
            </a:r>
            <a:r>
              <a:rPr sz="1400" spc="1" dirty="0" smtClean="0">
                <a:latin typeface="Times New Roman"/>
                <a:cs typeface="Times New Roman"/>
              </a:rPr>
              <a:t>In alloys with a wide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2" dirty="0" smtClean="0">
                <a:latin typeface="Times New Roman"/>
                <a:cs typeface="Times New Roman"/>
              </a:rPr>
              <a:t>freezing range the mushy zone can occupy the whole of the ingot. In this case no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central pipe is formed. Instead the liquid level gradually falls across the width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 ingot as liquid flows down to compensate for the shrinkage of the dendrites.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However, as the inter-dendritic channels close up, this liquid flow is inhibited so</a:t>
            </a:r>
            <a:endParaRPr sz="1400">
              <a:latin typeface="Times New Roman"/>
              <a:cs typeface="Times New Roman"/>
            </a:endParaRPr>
          </a:p>
          <a:p>
            <a:pPr marL="12700" marR="1021299" algn="just">
              <a:lnSpc>
                <a:spcPct val="95825"/>
              </a:lnSpc>
              <a:spcBef>
                <a:spcPts val="8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that the last pools of liquid to solidify leave small voids or porosities.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7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3066"/>
            <a:ext cx="268914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Segregation in Ingots and Castings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1354358"/>
            <a:ext cx="5989515" cy="112267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522" algn="just">
              <a:lnSpc>
                <a:spcPts val="1535"/>
              </a:lnSpc>
            </a:pPr>
            <a:r>
              <a:rPr sz="1400" spc="32" dirty="0" smtClean="0">
                <a:latin typeface="Times New Roman"/>
                <a:cs typeface="Times New Roman"/>
              </a:rPr>
              <a:t>Two types of segregation can be distinguished in solidified structures. There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i="1" spc="4" dirty="0" smtClean="0">
                <a:latin typeface="Times New Roman"/>
                <a:cs typeface="Times New Roman"/>
              </a:rPr>
              <a:t>macrosegregation, </a:t>
            </a:r>
            <a:r>
              <a:rPr sz="1400" spc="4" dirty="0" smtClean="0">
                <a:latin typeface="Times New Roman"/>
                <a:cs typeface="Times New Roman"/>
              </a:rPr>
              <a:t>i.e. composition changes over distances comparable to the size of the specimen, and there is </a:t>
            </a:r>
            <a:r>
              <a:rPr sz="1400" i="1" spc="4" dirty="0" smtClean="0">
                <a:latin typeface="Times New Roman"/>
                <a:cs typeface="Times New Roman"/>
              </a:rPr>
              <a:t>microsegregation </a:t>
            </a:r>
            <a:r>
              <a:rPr sz="1400" spc="4" dirty="0" smtClean="0">
                <a:latin typeface="Times New Roman"/>
                <a:cs typeface="Times New Roman"/>
              </a:rPr>
              <a:t>that occurs on the scale of the secondary dendrite arm spacing.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708051"/>
            <a:ext cx="5990016" cy="173685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008" algn="just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There are four important factors that can lead to macrosegregation in ingots. These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are: (i) shrinkage due to solidification and thermal contraction; (ii) density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differences in the inter-dendritic liquid; (iii) density differences between the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qu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;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3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-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ns</a:t>
            </a:r>
            <a:r>
              <a:rPr sz="1400" spc="4" dirty="0" smtClean="0">
                <a:latin typeface="Times New Roman"/>
                <a:cs typeface="Times New Roman"/>
              </a:rPr>
              <a:t>it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0" dirty="0" smtClean="0">
                <a:latin typeface="Times New Roman"/>
                <a:cs typeface="Times New Roman"/>
              </a:rPr>
              <a:t>differences in the liquid. All of these factors  can induce macrosegregation by</a:t>
            </a:r>
            <a:endParaRPr sz="1400">
              <a:latin typeface="Times New Roman"/>
              <a:cs typeface="Times New Roman"/>
            </a:endParaRPr>
          </a:p>
          <a:p>
            <a:pPr marL="12700" marR="1642216" algn="just">
              <a:lnSpc>
                <a:spcPct val="95825"/>
              </a:lnSpc>
              <a:spcBef>
                <a:spcPts val="83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causing mass flow over large distances during solidification.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675789"/>
            <a:ext cx="5988097" cy="173685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504" algn="just">
              <a:lnSpc>
                <a:spcPts val="1535"/>
              </a:lnSpc>
            </a:pPr>
            <a:r>
              <a:rPr sz="1400" spc="30" dirty="0" smtClean="0">
                <a:latin typeface="Times New Roman"/>
                <a:cs typeface="Times New Roman"/>
              </a:rPr>
              <a:t>Shrinkage effects can give rise to what is known as </a:t>
            </a:r>
            <a:r>
              <a:rPr sz="1400" i="1" spc="30" dirty="0" smtClean="0">
                <a:latin typeface="Times New Roman"/>
                <a:cs typeface="Times New Roman"/>
              </a:rPr>
              <a:t>inverse segregation. </a:t>
            </a:r>
            <a:r>
              <a:rPr sz="1400" spc="30" dirty="0" smtClean="0">
                <a:latin typeface="Times New Roman"/>
                <a:cs typeface="Times New Roman"/>
              </a:rPr>
              <a:t>As the</a:t>
            </a:r>
            <a:endParaRPr sz="1400">
              <a:latin typeface="Times New Roman"/>
              <a:cs typeface="Times New Roman"/>
            </a:endParaRPr>
          </a:p>
          <a:p>
            <a:pPr marL="12700" marR="2580" algn="just">
              <a:lnSpc>
                <a:spcPct val="95825"/>
              </a:lnSpc>
              <a:spcBef>
                <a:spcPts val="725"/>
              </a:spcBef>
            </a:pPr>
            <a:r>
              <a:rPr sz="1400" spc="5" dirty="0" smtClean="0">
                <a:latin typeface="Times New Roman"/>
                <a:cs typeface="Times New Roman"/>
              </a:rPr>
              <a:t>columnar dendrites thicken solute-rich liquid [assuming (partitioning constant) </a:t>
            </a:r>
            <a:r>
              <a:rPr sz="1400" i="1" spc="5" dirty="0" smtClean="0">
                <a:latin typeface="Times New Roman"/>
                <a:cs typeface="Times New Roman"/>
              </a:rPr>
              <a:t>k </a:t>
            </a:r>
            <a:r>
              <a:rPr sz="1400" spc="5" dirty="0" smtClean="0">
                <a:latin typeface="Times New Roman"/>
                <a:cs typeface="Times New Roman"/>
              </a:rPr>
              <a:t>&lt;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2"/>
              </a:spcBef>
            </a:pPr>
            <a:r>
              <a:rPr sz="1400" spc="39" dirty="0" smtClean="0">
                <a:latin typeface="Times New Roman"/>
                <a:cs typeface="Times New Roman"/>
              </a:rPr>
              <a:t>1] must flow back between the dendrites to compensate for shrinkage and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raises the solute content of the outer parts of the ingot relative to the centre.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effect is particularly marked in alloys with a wide freezing range, e.g. Al–Cu and</a:t>
            </a:r>
            <a:endParaRPr sz="1400">
              <a:latin typeface="Times New Roman"/>
              <a:cs typeface="Times New Roman"/>
            </a:endParaRPr>
          </a:p>
          <a:p>
            <a:pPr marL="12700" marR="4950721" algn="just">
              <a:lnSpc>
                <a:spcPct val="95825"/>
              </a:lnSpc>
              <a:spcBef>
                <a:spcPts val="84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Cu–Sn alloys.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642130"/>
            <a:ext cx="5988297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316" algn="just">
              <a:lnSpc>
                <a:spcPts val="1535"/>
              </a:lnSpc>
            </a:pPr>
            <a:r>
              <a:rPr sz="1400" spc="42" dirty="0" smtClean="0">
                <a:latin typeface="Times New Roman"/>
                <a:cs typeface="Times New Roman"/>
              </a:rPr>
              <a:t>Interdendritic liquid flow can also be induced by gravity effects. For example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3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du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A</a:t>
            </a:r>
            <a:r>
              <a:rPr sz="1400" spc="19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–</a:t>
            </a:r>
            <a:r>
              <a:rPr sz="1400" spc="0" dirty="0" smtClean="0">
                <a:latin typeface="Times New Roman"/>
                <a:cs typeface="Times New Roman"/>
              </a:rPr>
              <a:t>Cu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lo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j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si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y  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ffect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in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ced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 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by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4" dirty="0" smtClean="0">
                <a:latin typeface="Times New Roman"/>
                <a:cs typeface="Times New Roman"/>
              </a:rPr>
              <a:t>tu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ng</a:t>
            </a:r>
            <a:r>
              <a:rPr sz="1400" spc="4" dirty="0" smtClean="0">
                <a:latin typeface="Times New Roman"/>
                <a:cs typeface="Times New Roman"/>
              </a:rPr>
              <a:t>ot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996966"/>
            <a:ext cx="5989266" cy="140639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825" algn="just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Gravity effects can also be observed when equiaxed crystals are forming. The solid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7"/>
              </a:spcBef>
            </a:pPr>
            <a:r>
              <a:rPr sz="1400" spc="2" dirty="0" smtClean="0">
                <a:latin typeface="Times New Roman"/>
                <a:cs typeface="Times New Roman"/>
              </a:rPr>
              <a:t>is usually denser than the liquid and sinks carrying with it less solute than the bulk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composition (assuming </a:t>
            </a:r>
            <a:r>
              <a:rPr sz="1400" i="1" spc="1" dirty="0" smtClean="0">
                <a:latin typeface="Times New Roman"/>
                <a:cs typeface="Times New Roman"/>
              </a:rPr>
              <a:t>k </a:t>
            </a:r>
            <a:r>
              <a:rPr sz="1400" spc="1" dirty="0" smtClean="0">
                <a:latin typeface="Times New Roman"/>
                <a:cs typeface="Times New Roman"/>
              </a:rPr>
              <a:t>&lt; 1). This can, therefore, lead to a region of negative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segregation near the bottom of the ingot.</a:t>
            </a:r>
            <a:endParaRPr sz="1400" dirty="0">
              <a:latin typeface="Times New Roman"/>
              <a:cs typeface="Times New Roman"/>
            </a:endParaRPr>
          </a:p>
          <a:p>
            <a:pPr marR="30477" algn="r">
              <a:lnSpc>
                <a:spcPts val="1460"/>
              </a:lnSpc>
              <a:spcBef>
                <a:spcPts val="874"/>
              </a:spcBef>
            </a:pPr>
            <a:r>
              <a:rPr lang="en-US" sz="1400" spc="4" dirty="0" smtClean="0">
                <a:latin typeface="Times New Roman"/>
                <a:cs typeface="Times New Roman"/>
              </a:rPr>
              <a:t>8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695195" y="3621786"/>
            <a:ext cx="4381881" cy="4454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0148" y="8359140"/>
            <a:ext cx="832103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2004" y="920018"/>
            <a:ext cx="5991407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3" dirty="0" smtClean="0">
                <a:latin typeface="Times New Roman"/>
                <a:cs typeface="Times New Roman"/>
              </a:rPr>
              <a:t>The  combination  of  all  the  above  effects  can  lead  to  complex  patterns  of</a:t>
            </a:r>
            <a:endParaRPr sz="1400">
              <a:latin typeface="Times New Roman"/>
              <a:cs typeface="Times New Roman"/>
            </a:endParaRPr>
          </a:p>
          <a:p>
            <a:pPr marL="12700" marR="2625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macrosegregation. Figure 14 for example illustrates the segregation patterns found in large steel ingots.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967006"/>
            <a:ext cx="5996711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In  general  segregation  is  undesirable  as  it  has  marked  deleterious  effects  on</a:t>
            </a:r>
            <a:endParaRPr sz="1400">
              <a:latin typeface="Times New Roman"/>
              <a:cs typeface="Times New Roman"/>
            </a:endParaRPr>
          </a:p>
          <a:p>
            <a:pPr marL="12700" marR="7498">
              <a:lnSpc>
                <a:spcPts val="2410"/>
              </a:lnSpc>
              <a:spcBef>
                <a:spcPts val="223"/>
              </a:spcBef>
            </a:pP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fe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4" dirty="0" smtClean="0">
                <a:latin typeface="Times New Roman"/>
                <a:cs typeface="Times New Roman"/>
              </a:rPr>
              <a:t>os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og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ni</a:t>
            </a:r>
            <a:r>
              <a:rPr sz="1400" spc="0" dirty="0" smtClean="0">
                <a:latin typeface="Times New Roman"/>
                <a:cs typeface="Times New Roman"/>
              </a:rPr>
              <a:t>za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he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4" dirty="0" smtClean="0">
                <a:latin typeface="Times New Roman"/>
                <a:cs typeface="Times New Roman"/>
              </a:rPr>
              <a:t> b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diff</a:t>
            </a:r>
            <a:r>
              <a:rPr sz="1400" spc="-9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far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o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887883"/>
            <a:ext cx="3012822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1" dirty="0" smtClean="0">
                <a:latin typeface="Times New Roman"/>
                <a:cs typeface="Times New Roman"/>
              </a:rPr>
              <a:t>to be able to remove macrosegregation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control of the solidification process.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5593" y="2887883"/>
            <a:ext cx="48686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6074" y="2887883"/>
            <a:ext cx="298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6657" y="2887883"/>
            <a:ext cx="36828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only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5711" y="2887883"/>
            <a:ext cx="221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8373" y="2887883"/>
            <a:ext cx="74415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combated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7826" y="2887883"/>
            <a:ext cx="23098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9582" y="2887883"/>
            <a:ext cx="40911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" dirty="0" smtClean="0">
                <a:latin typeface="Times New Roman"/>
                <a:cs typeface="Times New Roman"/>
              </a:rPr>
              <a:t>good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9523" y="8367063"/>
            <a:ext cx="668527" cy="177799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9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1406</Words>
  <Application>Microsoft Office PowerPoint</Application>
  <PresentationFormat>Custom</PresentationFormat>
  <Paragraphs>138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2</cp:revision>
  <dcterms:modified xsi:type="dcterms:W3CDTF">2018-11-15T08:24:16Z</dcterms:modified>
</cp:coreProperties>
</file>